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handoutMasterIdLst>
    <p:handoutMasterId r:id="rId13"/>
  </p:handoutMasterIdLst>
  <p:sldIdLst>
    <p:sldId id="656" r:id="rId2"/>
    <p:sldId id="760" r:id="rId3"/>
    <p:sldId id="761" r:id="rId4"/>
    <p:sldId id="754" r:id="rId5"/>
    <p:sldId id="762" r:id="rId6"/>
    <p:sldId id="763" r:id="rId7"/>
    <p:sldId id="765" r:id="rId8"/>
    <p:sldId id="767" r:id="rId9"/>
    <p:sldId id="764" r:id="rId10"/>
    <p:sldId id="7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23" userDrawn="1">
          <p15:clr>
            <a:srgbClr val="A4A3A4"/>
          </p15:clr>
        </p15:guide>
        <p15:guide id="2" pos="3538" userDrawn="1">
          <p15:clr>
            <a:srgbClr val="A4A3A4"/>
          </p15:clr>
        </p15:guide>
        <p15:guide id="3" orient="horz" pos="350" userDrawn="1">
          <p15:clr>
            <a:srgbClr val="A4A3A4"/>
          </p15:clr>
        </p15:guide>
        <p15:guide id="4" orient="horz" pos="2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7809"/>
    <a:srgbClr val="166D96"/>
    <a:srgbClr val="DAA600"/>
    <a:srgbClr val="104E6A"/>
    <a:srgbClr val="E17A09"/>
    <a:srgbClr val="F4850A"/>
    <a:srgbClr val="F69220"/>
    <a:srgbClr val="273C83"/>
    <a:srgbClr val="272564"/>
    <a:srgbClr val="0E8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5072" autoAdjust="0"/>
  </p:normalViewPr>
  <p:slideViewPr>
    <p:cSldViewPr snapToGrid="0" showGuides="1">
      <p:cViewPr varScale="1">
        <p:scale>
          <a:sx n="121" d="100"/>
          <a:sy n="121" d="100"/>
        </p:scale>
        <p:origin x="595" y="77"/>
      </p:cViewPr>
      <p:guideLst>
        <p:guide orient="horz" pos="2323"/>
        <p:guide pos="3538"/>
        <p:guide orient="horz" pos="350"/>
        <p:guide orient="horz" pos="2845"/>
      </p:guideLst>
    </p:cSldViewPr>
  </p:slideViewPr>
  <p:outlineViewPr>
    <p:cViewPr>
      <p:scale>
        <a:sx n="33" d="100"/>
        <a:sy n="33" d="100"/>
      </p:scale>
      <p:origin x="0" y="-21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64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AA54-67B6-4F98-A564-694EACD61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D9DCF-59DD-4234-BFF2-16AF443F84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F0E92-B47A-4D20-A818-CDABDF1E3EA1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FCB17-6FFC-424E-B989-A7C9316F4D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5A9A2-C974-443E-BFDC-D54A67C10E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91C46-9282-41F3-A08A-65182BC8D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85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9262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299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10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66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66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3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91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4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178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63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840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7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8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645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275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215000" y="1215000"/>
            <a:ext cx="3966881" cy="2276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2F2F2"/>
              </a:buClr>
              <a:buFont typeface="Ultra"/>
              <a:buNone/>
              <a:defRPr sz="3600" b="0" i="0" u="none" strike="noStrike" cap="none">
                <a:solidFill>
                  <a:srgbClr val="F2F2F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Ultr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400000" y="3063833"/>
            <a:ext cx="1588628" cy="1490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F2F2F2"/>
              </a:buClr>
              <a:buFont typeface="Ultra"/>
              <a:buNone/>
              <a:defRPr sz="1200" b="0" i="0" u="none" strike="noStrike" cap="none">
                <a:solidFill>
                  <a:srgbClr val="F2F2F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Ultra"/>
              </a:defRPr>
            </a:lvl1pPr>
            <a:lvl2pPr marL="342892" marR="0" lvl="1" indent="-12692" algn="ctr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ctr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ctr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ctr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‹#›</a:t>
            </a:fld>
            <a:endParaRPr lang="en-US" sz="6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35001" y="135001"/>
            <a:ext cx="8857694" cy="694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3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31665" y="999424"/>
            <a:ext cx="8861030" cy="326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0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7F7F7F"/>
              </a:buClr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7F7F7F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7F7F7F"/>
              </a:buClr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7F7F7F"/>
              </a:buClr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23">
            <a:extLst>
              <a:ext uri="{FF2B5EF4-FFF2-40B4-BE49-F238E27FC236}">
                <a16:creationId xmlns:a16="http://schemas.microsoft.com/office/drawing/2014/main" id="{72ECC057-131B-4EF6-8C1E-5696E6C4797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8" name="Shape 24">
            <a:extLst>
              <a:ext uri="{FF2B5EF4-FFF2-40B4-BE49-F238E27FC236}">
                <a16:creationId xmlns:a16="http://schemas.microsoft.com/office/drawing/2014/main" id="{3A555D32-C2D6-4AAD-B0AF-C97F7614814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‹#›</a:t>
            </a:fld>
            <a:endParaRPr lang="en-US" sz="6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215000" y="1214999"/>
            <a:ext cx="3966881" cy="2276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4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" name="Shape 23">
            <a:extLst>
              <a:ext uri="{FF2B5EF4-FFF2-40B4-BE49-F238E27FC236}">
                <a16:creationId xmlns:a16="http://schemas.microsoft.com/office/drawing/2014/main" id="{36AA9D9C-A88E-4BE0-8305-2B736568D57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7" name="Shape 24">
            <a:extLst>
              <a:ext uri="{FF2B5EF4-FFF2-40B4-BE49-F238E27FC236}">
                <a16:creationId xmlns:a16="http://schemas.microsoft.com/office/drawing/2014/main" id="{6C690002-9EFE-49E7-B266-C9E14B7A2FC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‹#›</a:t>
            </a:fld>
            <a:endParaRPr lang="en-US" sz="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3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29841" y="1260871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18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629151" y="1260871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18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200" b="1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0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23">
            <a:extLst>
              <a:ext uri="{FF2B5EF4-FFF2-40B4-BE49-F238E27FC236}">
                <a16:creationId xmlns:a16="http://schemas.microsoft.com/office/drawing/2014/main" id="{DB7192A7-4C08-4188-B21C-EF837E604DBB}"/>
              </a:ext>
            </a:extLst>
          </p:cNvPr>
          <p:cNvSpPr txBox="1">
            <a:spLocks noGrp="1"/>
          </p:cNvSpPr>
          <p:nvPr>
            <p:ph type="ftr" idx="10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l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11" name="Shape 24">
            <a:extLst>
              <a:ext uri="{FF2B5EF4-FFF2-40B4-BE49-F238E27FC236}">
                <a16:creationId xmlns:a16="http://schemas.microsoft.com/office/drawing/2014/main" id="{EE8DC0B4-77FA-4B21-9F9D-57EE369C6F33}"/>
              </a:ext>
            </a:extLst>
          </p:cNvPr>
          <p:cNvSpPr txBox="1">
            <a:spLocks noGrp="1"/>
          </p:cNvSpPr>
          <p:nvPr>
            <p:ph type="sldNum" idx="11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24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4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8885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8884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8883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8882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1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0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9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7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7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23">
            <a:extLst>
              <a:ext uri="{FF2B5EF4-FFF2-40B4-BE49-F238E27FC236}">
                <a16:creationId xmlns:a16="http://schemas.microsoft.com/office/drawing/2014/main" id="{446E948F-697A-4A72-BF78-03E7441554C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l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9" name="Shape 24">
            <a:extLst>
              <a:ext uri="{FF2B5EF4-FFF2-40B4-BE49-F238E27FC236}">
                <a16:creationId xmlns:a16="http://schemas.microsoft.com/office/drawing/2014/main" id="{685B2710-0203-4549-95D4-942103EC42E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24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4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1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0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9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7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7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57" marR="0" lvl="5" indent="-1265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23">
            <a:extLst>
              <a:ext uri="{FF2B5EF4-FFF2-40B4-BE49-F238E27FC236}">
                <a16:creationId xmlns:a16="http://schemas.microsoft.com/office/drawing/2014/main" id="{D30076DF-736B-4050-ACCA-4ED7A49ADB9A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l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9" name="Shape 24">
            <a:extLst>
              <a:ext uri="{FF2B5EF4-FFF2-40B4-BE49-F238E27FC236}">
                <a16:creationId xmlns:a16="http://schemas.microsoft.com/office/drawing/2014/main" id="{35FA461E-C495-485E-A552-FE40D68273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35001" y="135001"/>
            <a:ext cx="8857694" cy="694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3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930428" y="-1799338"/>
            <a:ext cx="3263504" cy="8861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23">
            <a:extLst>
              <a:ext uri="{FF2B5EF4-FFF2-40B4-BE49-F238E27FC236}">
                <a16:creationId xmlns:a16="http://schemas.microsoft.com/office/drawing/2014/main" id="{6F964A44-EB26-4327-8FFD-37E757F25CD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l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8" name="Shape 24">
            <a:extLst>
              <a:ext uri="{FF2B5EF4-FFF2-40B4-BE49-F238E27FC236}">
                <a16:creationId xmlns:a16="http://schemas.microsoft.com/office/drawing/2014/main" id="{ADF69D79-595D-4867-9BCC-0893C9A9644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3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78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23">
            <a:extLst>
              <a:ext uri="{FF2B5EF4-FFF2-40B4-BE49-F238E27FC236}">
                <a16:creationId xmlns:a16="http://schemas.microsoft.com/office/drawing/2014/main" id="{F655F1ED-B3A9-4DE9-AF2B-23B3782CF76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l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8" name="Shape 24">
            <a:extLst>
              <a:ext uri="{FF2B5EF4-FFF2-40B4-BE49-F238E27FC236}">
                <a16:creationId xmlns:a16="http://schemas.microsoft.com/office/drawing/2014/main" id="{34137D0F-623F-4FD9-A403-9712135AA3B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35001" y="135001"/>
            <a:ext cx="8857694" cy="694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B4B4B"/>
              </a:buClr>
              <a:buFont typeface="Arial"/>
              <a:buNone/>
              <a:defRPr sz="32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31665" y="999424"/>
            <a:ext cx="8861030" cy="326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4B4B4B"/>
              </a:buClr>
              <a:buFont typeface="Arial"/>
              <a:buNone/>
              <a:defRPr sz="21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92" marR="0" lvl="1" indent="-1269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8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83" marR="0" lvl="2" indent="-12682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50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75" marR="0" lvl="3" indent="-1267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66" marR="0" lvl="4" indent="-12665" algn="l" rtl="0">
              <a:lnSpc>
                <a:spcPct val="90000"/>
              </a:lnSpc>
              <a:spcBef>
                <a:spcPts val="375"/>
              </a:spcBef>
              <a:buClr>
                <a:srgbClr val="4B4B4B"/>
              </a:buClr>
              <a:buFont typeface="Arial"/>
              <a:buNone/>
              <a:defRPr sz="1350" b="0" i="0" u="none" strike="noStrike" cap="none">
                <a:solidFill>
                  <a:srgbClr val="4B4B4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02" marR="0" lvl="5" indent="-9837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795" marR="0" lvl="6" indent="-9836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686" marR="0" lvl="7" indent="-9836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577" marR="0" lvl="8" indent="-9835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23">
            <a:extLst>
              <a:ext uri="{FF2B5EF4-FFF2-40B4-BE49-F238E27FC236}">
                <a16:creationId xmlns:a16="http://schemas.microsoft.com/office/drawing/2014/main" id="{CD841C1A-F0D1-4EED-83C9-B76B4F032C6E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728912" y="4914948"/>
            <a:ext cx="3686176" cy="181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5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/>
                <a:sym typeface="Arial"/>
              </a:defRPr>
            </a:lvl1pPr>
            <a:lvl2pPr marL="342892" marR="0" lvl="1" indent="-1269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83" marR="0" lvl="2" indent="-12682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675" marR="0" lvl="3" indent="-1267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566" marR="0" lvl="4" indent="-12665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457" marR="0" lvl="5" indent="-12656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348" marR="0" lvl="6" indent="-12648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240" marR="0" lvl="7" indent="-12639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132" marR="0" lvl="8" indent="-12631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Private and confidential. Copyright (C) 2019, Pramati Technologies Pvt Ltd. All rights reserved. </a:t>
            </a:r>
          </a:p>
        </p:txBody>
      </p:sp>
      <p:sp>
        <p:nvSpPr>
          <p:cNvPr id="19" name="Shape 24">
            <a:extLst>
              <a:ext uri="{FF2B5EF4-FFF2-40B4-BE49-F238E27FC236}">
                <a16:creationId xmlns:a16="http://schemas.microsoft.com/office/drawing/2014/main" id="{57C82FC0-4908-4D92-9DA0-43C136A26B7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27092" y="4914948"/>
            <a:ext cx="337465" cy="181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‹#›</a:t>
            </a:fld>
            <a:endParaRPr lang="en-US" sz="600" dirty="0"/>
          </a:p>
        </p:txBody>
      </p:sp>
      <p:pic>
        <p:nvPicPr>
          <p:cNvPr id="9" name="Picture 2" descr="F:\My Presentations\What should we look at\pramati-logo-only.png">
            <a:extLst>
              <a:ext uri="{FF2B5EF4-FFF2-40B4-BE49-F238E27FC236}">
                <a16:creationId xmlns:a16="http://schemas.microsoft.com/office/drawing/2014/main" id="{6D668D5C-60BF-4141-8929-154B39DA75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183" y="260301"/>
            <a:ext cx="665146" cy="17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556831D8-81A9-4919-96A5-CC2949745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t="16498" r="28770" b="24323"/>
          <a:stretch>
            <a:fillRect/>
          </a:stretch>
        </p:blipFill>
        <p:spPr bwMode="auto">
          <a:xfrm>
            <a:off x="8471933" y="147231"/>
            <a:ext cx="520762" cy="36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syon-power-bi-portal.azurewebsites.net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accelerator.hukdashboards.hyperiongrp.com/login" TargetMode="External"/><Relationship Id="rId4" Type="http://schemas.openxmlformats.org/officeDocument/2006/relationships/hyperlink" Target="https://accelerator.hyperiongrp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9E9FE6-A599-4495-BD30-14420FEBBE76}"/>
              </a:ext>
            </a:extLst>
          </p:cNvPr>
          <p:cNvSpPr/>
          <p:nvPr/>
        </p:nvSpPr>
        <p:spPr>
          <a:xfrm>
            <a:off x="2504224" y="-1427151"/>
            <a:ext cx="6206569" cy="55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0CAF0F38-CA7F-4AFD-A23A-4C7C60EBA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901"/>
          <a:stretch/>
        </p:blipFill>
        <p:spPr>
          <a:xfrm>
            <a:off x="0" y="870503"/>
            <a:ext cx="9138215" cy="4272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1AB5A-910D-462D-BC24-9D2908A2100C}"/>
              </a:ext>
            </a:extLst>
          </p:cNvPr>
          <p:cNvSpPr/>
          <p:nvPr/>
        </p:nvSpPr>
        <p:spPr>
          <a:xfrm>
            <a:off x="-5786" y="870503"/>
            <a:ext cx="9144001" cy="4272997"/>
          </a:xfrm>
          <a:prstGeom prst="rect">
            <a:avLst/>
          </a:prstGeom>
          <a:solidFill>
            <a:srgbClr val="166D9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sym typeface="Lato"/>
              </a:rPr>
              <a:t>Proof of Concept</a:t>
            </a:r>
            <a:endParaRPr lang="en-US" dirty="0">
              <a:latin typeface="+mj-lt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1261040" y="2203735"/>
            <a:ext cx="6621920" cy="868063"/>
          </a:xfrm>
          <a:prstGeom prst="rect">
            <a:avLst/>
          </a:prstGeom>
          <a:noFill/>
          <a:ln>
            <a:noFill/>
          </a:ln>
        </p:spPr>
        <p:txBody>
          <a:bodyPr vert="horz" lIns="91395" tIns="45685" rIns="91395" bIns="45685" rtlCol="0" anchor="ctr" anchorCtr="0">
            <a:noAutofit/>
          </a:bodyPr>
          <a:lstStyle/>
          <a:p>
            <a:pPr algn="ctr" defTabSz="685545"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+mj-lt"/>
                <a:sym typeface="Lato"/>
              </a:rPr>
              <a:t>Demo of BI Portal for </a:t>
            </a:r>
            <a:r>
              <a:rPr lang="en-US" sz="3000" dirty="0" err="1">
                <a:solidFill>
                  <a:schemeClr val="bg1"/>
                </a:solidFill>
                <a:latin typeface="+mj-lt"/>
                <a:sym typeface="Lato"/>
              </a:rPr>
              <a:t>Psyon</a:t>
            </a:r>
            <a:endParaRPr lang="en-US" sz="3000" dirty="0">
              <a:solidFill>
                <a:schemeClr val="bg1"/>
              </a:solidFill>
              <a:latin typeface="+mj-lt"/>
              <a:sym typeface="Lato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1508895" y="2881869"/>
            <a:ext cx="61360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2F39A4A-4D4E-4961-A2C0-176A4205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28676"/>
            <a:ext cx="1320980" cy="201198"/>
          </a:xfrm>
          <a:prstGeom prst="rect">
            <a:avLst/>
          </a:prstGeom>
        </p:spPr>
      </p:pic>
      <p:pic>
        <p:nvPicPr>
          <p:cNvPr id="16" name="Picture 2" descr="F:\My Presentations\What should we look at\pramati-logo-only.png">
            <a:extLst>
              <a:ext uri="{FF2B5EF4-FFF2-40B4-BE49-F238E27FC236}">
                <a16:creationId xmlns:a16="http://schemas.microsoft.com/office/drawing/2014/main" id="{ED572866-6203-4E06-BFCE-CA7B725A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293868"/>
            <a:ext cx="1150937" cy="30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C5FC2-2858-4DD7-AED2-7D9FD66096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1B481-F29D-4AA5-B02D-18B15A4ED6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bg1"/>
                </a:solidFill>
              </a:rPr>
              <a:pPr algn="ctr">
                <a:buSzPct val="25000"/>
              </a:pPr>
              <a:t>1</a:t>
            </a:fld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psyon">
            <a:extLst>
              <a:ext uri="{FF2B5EF4-FFF2-40B4-BE49-F238E27FC236}">
                <a16:creationId xmlns:a16="http://schemas.microsoft.com/office/drawing/2014/main" id="{3D5F4789-65A8-453C-9AB4-576B3659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57" y="-3468"/>
            <a:ext cx="1293035" cy="7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1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confidential. Copyright (C) 2019, Pramati Technologies Pvt Ltd.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buSzPct val="25000"/>
            </a:pPr>
            <a:fld id="{00000000-1234-1234-1234-12341234123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SzPct val="25000"/>
              </a:pPr>
              <a:t>10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69623-1894-48C4-A1F9-CF845CE7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73" y="617200"/>
            <a:ext cx="6924511" cy="4143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9439D-613C-4C8D-B283-31FBF52D3ED2}"/>
              </a:ext>
            </a:extLst>
          </p:cNvPr>
          <p:cNvSpPr txBox="1"/>
          <p:nvPr/>
        </p:nvSpPr>
        <p:spPr>
          <a:xfrm>
            <a:off x="257690" y="98007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325375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6D7AFD-A59D-4927-BC16-40F406754175}"/>
              </a:ext>
            </a:extLst>
          </p:cNvPr>
          <p:cNvSpPr/>
          <p:nvPr/>
        </p:nvSpPr>
        <p:spPr>
          <a:xfrm>
            <a:off x="410218" y="868814"/>
            <a:ext cx="8116874" cy="382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11A39-9384-4EE9-8E9D-174DA8ACA0EE}"/>
              </a:ext>
            </a:extLst>
          </p:cNvPr>
          <p:cNvSpPr txBox="1"/>
          <p:nvPr/>
        </p:nvSpPr>
        <p:spPr>
          <a:xfrm>
            <a:off x="655583" y="356433"/>
            <a:ext cx="8390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 Light" panose="02000000000000000000" pitchFamily="2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2</a:t>
            </a:fld>
            <a:endParaRPr lang="en-US" sz="600" dirty="0"/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3CB4A-53B5-4AC8-9B33-AC5D19E987A0}"/>
              </a:ext>
            </a:extLst>
          </p:cNvPr>
          <p:cNvSpPr txBox="1"/>
          <p:nvPr/>
        </p:nvSpPr>
        <p:spPr>
          <a:xfrm>
            <a:off x="1548461" y="1531948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B07F-54EC-4440-8402-894E02EBA5C3}"/>
              </a:ext>
            </a:extLst>
          </p:cNvPr>
          <p:cNvSpPr txBox="1"/>
          <p:nvPr/>
        </p:nvSpPr>
        <p:spPr>
          <a:xfrm>
            <a:off x="928000" y="973974"/>
            <a:ext cx="697221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Demo of POC showing feasibility of embedding Power BI in portal</a:t>
            </a:r>
          </a:p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Demos of BI applications (Accelerator Portal and Howden UK Dashboard) implemented by Pramati</a:t>
            </a: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A view on technology stack and architecture for the portal</a:t>
            </a:r>
          </a:p>
        </p:txBody>
      </p:sp>
      <p:pic>
        <p:nvPicPr>
          <p:cNvPr id="19" name="Picture 2" descr="Image result for psyon">
            <a:extLst>
              <a:ext uri="{FF2B5EF4-FFF2-40B4-BE49-F238E27FC236}">
                <a16:creationId xmlns:a16="http://schemas.microsoft.com/office/drawing/2014/main" id="{358E197B-EBF9-4E87-B049-EF9CA50A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57" y="-3468"/>
            <a:ext cx="1293035" cy="7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agenda icon">
            <a:extLst>
              <a:ext uri="{FF2B5EF4-FFF2-40B4-BE49-F238E27FC236}">
                <a16:creationId xmlns:a16="http://schemas.microsoft.com/office/drawing/2014/main" id="{7FDE3446-CC57-4213-9455-C970041A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8" y="373988"/>
            <a:ext cx="245365" cy="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6D7AFD-A59D-4927-BC16-40F406754175}"/>
              </a:ext>
            </a:extLst>
          </p:cNvPr>
          <p:cNvSpPr/>
          <p:nvPr/>
        </p:nvSpPr>
        <p:spPr>
          <a:xfrm>
            <a:off x="410218" y="868814"/>
            <a:ext cx="8116874" cy="382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11A39-9384-4EE9-8E9D-174DA8ACA0EE}"/>
              </a:ext>
            </a:extLst>
          </p:cNvPr>
          <p:cNvSpPr txBox="1"/>
          <p:nvPr/>
        </p:nvSpPr>
        <p:spPr>
          <a:xfrm>
            <a:off x="697573" y="357731"/>
            <a:ext cx="8390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 Light" panose="02000000000000000000" pitchFamily="2" charset="0"/>
              </a:rPr>
              <a:t>Features of the POC Portal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3</a:t>
            </a:fld>
            <a:endParaRPr lang="en-US" sz="600" dirty="0"/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3CB4A-53B5-4AC8-9B33-AC5D19E987A0}"/>
              </a:ext>
            </a:extLst>
          </p:cNvPr>
          <p:cNvSpPr txBox="1"/>
          <p:nvPr/>
        </p:nvSpPr>
        <p:spPr>
          <a:xfrm>
            <a:off x="1548461" y="1531948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B07F-54EC-4440-8402-894E02EBA5C3}"/>
              </a:ext>
            </a:extLst>
          </p:cNvPr>
          <p:cNvSpPr txBox="1"/>
          <p:nvPr/>
        </p:nvSpPr>
        <p:spPr>
          <a:xfrm>
            <a:off x="928000" y="973974"/>
            <a:ext cx="6318374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Embedded Power BI dashboards in Portal</a:t>
            </a:r>
          </a:p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/>
              <a:t>Single Sign-on(SSO) based on Azure’s AD authentication</a:t>
            </a:r>
          </a:p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Row level data security based on user hierarchy</a:t>
            </a:r>
          </a:p>
          <a:p>
            <a:pPr marL="171450" indent="-171450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Dynamic dashboard menu based on user permissions</a:t>
            </a: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latin typeface="+mj-lt"/>
            </a:endParaRPr>
          </a:p>
        </p:txBody>
      </p:sp>
      <p:pic>
        <p:nvPicPr>
          <p:cNvPr id="26" name="Graphic 25" descr="Bulls-eye">
            <a:extLst>
              <a:ext uri="{FF2B5EF4-FFF2-40B4-BE49-F238E27FC236}">
                <a16:creationId xmlns:a16="http://schemas.microsoft.com/office/drawing/2014/main" id="{6556D04D-6CCB-4109-BFE3-946C538D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218" y="383330"/>
            <a:ext cx="287355" cy="287355"/>
          </a:xfrm>
          <a:prstGeom prst="rect">
            <a:avLst/>
          </a:prstGeom>
        </p:spPr>
      </p:pic>
      <p:pic>
        <p:nvPicPr>
          <p:cNvPr id="12" name="Picture 2" descr="Image result for psyon">
            <a:extLst>
              <a:ext uri="{FF2B5EF4-FFF2-40B4-BE49-F238E27FC236}">
                <a16:creationId xmlns:a16="http://schemas.microsoft.com/office/drawing/2014/main" id="{F39E687B-0E11-4781-822A-AD2237D7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57" y="-3468"/>
            <a:ext cx="1293035" cy="7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4DC857-D15B-4D1A-897D-9B0E65983B72}"/>
              </a:ext>
            </a:extLst>
          </p:cNvPr>
          <p:cNvSpPr/>
          <p:nvPr/>
        </p:nvSpPr>
        <p:spPr>
          <a:xfrm>
            <a:off x="5218446" y="1181634"/>
            <a:ext cx="1567888" cy="821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72544" y="4986545"/>
            <a:ext cx="3334314" cy="18153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11A39-9384-4EE9-8E9D-174DA8ACA0EE}"/>
              </a:ext>
            </a:extLst>
          </p:cNvPr>
          <p:cNvSpPr txBox="1"/>
          <p:nvPr/>
        </p:nvSpPr>
        <p:spPr>
          <a:xfrm>
            <a:off x="474520" y="167868"/>
            <a:ext cx="8288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 Light" panose="02000000000000000000" pitchFamily="2" charset="0"/>
              </a:rPr>
              <a:t>Application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4</a:t>
            </a:fld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B47C84F6-A3B3-490A-B5BE-1C25236448B6}"/>
              </a:ext>
            </a:extLst>
          </p:cNvPr>
          <p:cNvSpPr/>
          <p:nvPr/>
        </p:nvSpPr>
        <p:spPr bwMode="auto">
          <a:xfrm>
            <a:off x="674171" y="1363894"/>
            <a:ext cx="924660" cy="588053"/>
          </a:xfrm>
          <a:prstGeom prst="flowChartMagneticDisk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 defTabSz="795655">
              <a:defRPr/>
            </a:pPr>
            <a:r>
              <a:rPr lang="en-GB" sz="1065" b="1" dirty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SQL Server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FEF8A3B-D24F-4277-8994-FD701F296554}"/>
              </a:ext>
            </a:extLst>
          </p:cNvPr>
          <p:cNvGrpSpPr/>
          <p:nvPr/>
        </p:nvGrpSpPr>
        <p:grpSpPr>
          <a:xfrm>
            <a:off x="256511" y="614302"/>
            <a:ext cx="8820320" cy="249974"/>
            <a:chOff x="822647" y="1071410"/>
            <a:chExt cx="7040529" cy="672665"/>
          </a:xfrm>
        </p:grpSpPr>
        <p:sp>
          <p:nvSpPr>
            <p:cNvPr id="60" name="Arrow: Pentagon 59">
              <a:extLst>
                <a:ext uri="{FF2B5EF4-FFF2-40B4-BE49-F238E27FC236}">
                  <a16:creationId xmlns:a16="http://schemas.microsoft.com/office/drawing/2014/main" id="{0A889607-046C-4B21-B305-9029C408A520}"/>
                </a:ext>
              </a:extLst>
            </p:cNvPr>
            <p:cNvSpPr/>
            <p:nvPr/>
          </p:nvSpPr>
          <p:spPr>
            <a:xfrm>
              <a:off x="6024083" y="1071410"/>
              <a:ext cx="1839093" cy="672665"/>
            </a:xfrm>
            <a:prstGeom prst="homePlate">
              <a:avLst>
                <a:gd name="adj" fmla="val 27344"/>
              </a:avLst>
            </a:prstGeom>
            <a:solidFill>
              <a:srgbClr val="166D9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lt1"/>
                  </a:solidFill>
                </a:defRPr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indent="-241935" defTabSz="898525">
                <a:spcAft>
                  <a:spcPts val="265"/>
                </a:spcAft>
                <a:defRPr/>
              </a:pPr>
              <a:r>
                <a:rPr lang="en-US" sz="1335" b="1" dirty="0"/>
                <a:t>UI</a:t>
              </a:r>
              <a:endParaRPr lang="en-GB" sz="1335" b="1" dirty="0"/>
            </a:p>
          </p:txBody>
        </p:sp>
        <p:sp>
          <p:nvSpPr>
            <p:cNvPr id="61" name="Arrow: Pentagon 60">
              <a:extLst>
                <a:ext uri="{FF2B5EF4-FFF2-40B4-BE49-F238E27FC236}">
                  <a16:creationId xmlns:a16="http://schemas.microsoft.com/office/drawing/2014/main" id="{5B1857BA-0386-4459-A636-500AF3533D99}"/>
                </a:ext>
              </a:extLst>
            </p:cNvPr>
            <p:cNvSpPr/>
            <p:nvPr/>
          </p:nvSpPr>
          <p:spPr>
            <a:xfrm>
              <a:off x="4617930" y="1071410"/>
              <a:ext cx="1511435" cy="672665"/>
            </a:xfrm>
            <a:prstGeom prst="homePlate">
              <a:avLst>
                <a:gd name="adj" fmla="val 27344"/>
              </a:avLst>
            </a:prstGeom>
            <a:solidFill>
              <a:srgbClr val="166D9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lt1"/>
                  </a:solidFill>
                </a:defRPr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indent="-241935" defTabSz="898525">
                <a:spcAft>
                  <a:spcPts val="265"/>
                </a:spcAft>
                <a:defRPr/>
              </a:pPr>
              <a:r>
                <a:rPr lang="en-US" sz="1335" b="1" dirty="0"/>
                <a:t>API Layer/Azure</a:t>
              </a:r>
              <a:endParaRPr lang="en-GB" sz="1335" b="1" dirty="0"/>
            </a:p>
          </p:txBody>
        </p:sp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8D866765-C4F8-4F3D-8CB3-DB32EB221556}"/>
                </a:ext>
              </a:extLst>
            </p:cNvPr>
            <p:cNvSpPr/>
            <p:nvPr/>
          </p:nvSpPr>
          <p:spPr>
            <a:xfrm>
              <a:off x="822647" y="1071410"/>
              <a:ext cx="3736769" cy="672665"/>
            </a:xfrm>
            <a:prstGeom prst="homePlate">
              <a:avLst>
                <a:gd name="adj" fmla="val 27344"/>
              </a:avLst>
            </a:prstGeom>
            <a:solidFill>
              <a:srgbClr val="166D9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lt1"/>
                  </a:solidFill>
                </a:defRPr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865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indent="-241935" defTabSz="898525">
                <a:spcAft>
                  <a:spcPts val="265"/>
                </a:spcAft>
                <a:defRPr/>
              </a:pPr>
              <a:r>
                <a:rPr lang="en-US" sz="1335" b="1" dirty="0"/>
                <a:t>Data Layer</a:t>
              </a:r>
              <a:endParaRPr lang="en-GB" sz="1335" b="1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C5182E2-85E5-4B25-A327-99E1A9B59679}"/>
              </a:ext>
            </a:extLst>
          </p:cNvPr>
          <p:cNvSpPr/>
          <p:nvPr/>
        </p:nvSpPr>
        <p:spPr>
          <a:xfrm>
            <a:off x="264690" y="947229"/>
            <a:ext cx="1761663" cy="3641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2B8D53-4A1A-4D9A-84CF-8C2B44BA31F5}"/>
              </a:ext>
            </a:extLst>
          </p:cNvPr>
          <p:cNvSpPr/>
          <p:nvPr/>
        </p:nvSpPr>
        <p:spPr>
          <a:xfrm>
            <a:off x="5101189" y="947228"/>
            <a:ext cx="3955017" cy="1161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pic>
        <p:nvPicPr>
          <p:cNvPr id="1026" name="Picture 2" descr="Image result for azure web app">
            <a:extLst>
              <a:ext uri="{FF2B5EF4-FFF2-40B4-BE49-F238E27FC236}">
                <a16:creationId xmlns:a16="http://schemas.microsoft.com/office/drawing/2014/main" id="{17C7B893-739E-49C0-84C1-ABC81E94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42" y="1344669"/>
            <a:ext cx="415878" cy="4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A8F3A-0659-4D8C-98AA-2BFE45CEED63}"/>
              </a:ext>
            </a:extLst>
          </p:cNvPr>
          <p:cNvSpPr txBox="1"/>
          <p:nvPr/>
        </p:nvSpPr>
        <p:spPr>
          <a:xfrm>
            <a:off x="6017290" y="1823606"/>
            <a:ext cx="17612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App Service Plan</a:t>
            </a:r>
          </a:p>
        </p:txBody>
      </p:sp>
      <p:pic>
        <p:nvPicPr>
          <p:cNvPr id="1040" name="Picture 16" descr="Image result for application insights">
            <a:extLst>
              <a:ext uri="{FF2B5EF4-FFF2-40B4-BE49-F238E27FC236}">
                <a16:creationId xmlns:a16="http://schemas.microsoft.com/office/drawing/2014/main" id="{D7F4235C-E53B-4E3E-8877-5AAB6B2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21" y="1334595"/>
            <a:ext cx="876922" cy="4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0.gstatic.com/images?q=tbn:ANd9GcSSRubkmOSxYFgDX0nWYV2qSMhPhDzviW_nnjrtiIv67y2wWVCgSA">
            <a:extLst>
              <a:ext uri="{FF2B5EF4-FFF2-40B4-BE49-F238E27FC236}">
                <a16:creationId xmlns:a16="http://schemas.microsoft.com/office/drawing/2014/main" id="{C6E03FE4-474D-4984-9DAA-65A6914E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883" y="2143635"/>
            <a:ext cx="183363" cy="1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E186EF4-B565-4B15-8C25-433306AFA0F8}"/>
              </a:ext>
            </a:extLst>
          </p:cNvPr>
          <p:cNvSpPr txBox="1"/>
          <p:nvPr/>
        </p:nvSpPr>
        <p:spPr>
          <a:xfrm>
            <a:off x="8192914" y="2118347"/>
            <a:ext cx="16338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Azure Resource group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034B8B8-13E2-4456-BCC7-FE4FC1A651E8}"/>
              </a:ext>
            </a:extLst>
          </p:cNvPr>
          <p:cNvCxnSpPr>
            <a:cxnSpLocks/>
          </p:cNvCxnSpPr>
          <p:nvPr/>
        </p:nvCxnSpPr>
        <p:spPr>
          <a:xfrm>
            <a:off x="2026353" y="2745568"/>
            <a:ext cx="707081" cy="79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30" descr="Image result for git">
            <a:extLst>
              <a:ext uri="{FF2B5EF4-FFF2-40B4-BE49-F238E27FC236}">
                <a16:creationId xmlns:a16="http://schemas.microsoft.com/office/drawing/2014/main" id="{3339CF08-4D5D-425C-A664-A8C1849F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5" y="2307482"/>
            <a:ext cx="327260" cy="3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0C2C28-491D-46DD-8527-4E9E13CFB6FC}"/>
              </a:ext>
            </a:extLst>
          </p:cNvPr>
          <p:cNvCxnSpPr>
            <a:cxnSpLocks/>
            <a:stCxn id="1054" idx="0"/>
            <a:endCxn id="1026" idx="2"/>
          </p:cNvCxnSpPr>
          <p:nvPr/>
        </p:nvCxnSpPr>
        <p:spPr>
          <a:xfrm flipH="1" flipV="1">
            <a:off x="5435581" y="1760547"/>
            <a:ext cx="15534" cy="5469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61F24C6-0A7C-48B9-997A-6E35F1A99FDF}"/>
              </a:ext>
            </a:extLst>
          </p:cNvPr>
          <p:cNvSpPr txBox="1"/>
          <p:nvPr/>
        </p:nvSpPr>
        <p:spPr>
          <a:xfrm rot="16200000">
            <a:off x="4921591" y="1807803"/>
            <a:ext cx="9577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CI &amp; CD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8A7BE-886D-4349-8452-99759618354D}"/>
              </a:ext>
            </a:extLst>
          </p:cNvPr>
          <p:cNvSpPr txBox="1"/>
          <p:nvPr/>
        </p:nvSpPr>
        <p:spPr>
          <a:xfrm>
            <a:off x="491134" y="4333444"/>
            <a:ext cx="1875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Sources Systems</a:t>
            </a:r>
          </a:p>
        </p:txBody>
      </p:sp>
      <p:pic>
        <p:nvPicPr>
          <p:cNvPr id="68" name="Picture 2" descr="Image result for salesforce">
            <a:extLst>
              <a:ext uri="{FF2B5EF4-FFF2-40B4-BE49-F238E27FC236}">
                <a16:creationId xmlns:a16="http://schemas.microsoft.com/office/drawing/2014/main" id="{1B34401F-DCB3-4442-9CF0-66FFA2BE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9" y="3964796"/>
            <a:ext cx="739743" cy="35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sv">
            <a:extLst>
              <a:ext uri="{FF2B5EF4-FFF2-40B4-BE49-F238E27FC236}">
                <a16:creationId xmlns:a16="http://schemas.microsoft.com/office/drawing/2014/main" id="{5629BE66-0FC1-434C-A783-8250551F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0" y="3120610"/>
            <a:ext cx="657346" cy="6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zure ad">
            <a:extLst>
              <a:ext uri="{FF2B5EF4-FFF2-40B4-BE49-F238E27FC236}">
                <a16:creationId xmlns:a16="http://schemas.microsoft.com/office/drawing/2014/main" id="{A6376958-86D0-400B-9CF6-806012CF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02" y="1334595"/>
            <a:ext cx="1357167" cy="3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abular cube icon">
            <a:extLst>
              <a:ext uri="{FF2B5EF4-FFF2-40B4-BE49-F238E27FC236}">
                <a16:creationId xmlns:a16="http://schemas.microsoft.com/office/drawing/2014/main" id="{F7E927EE-3176-4B95-9712-893AFDB2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9" y="2032939"/>
            <a:ext cx="637109" cy="6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2DAF163-12D1-4FDD-BBCE-969563FDF7F2}"/>
              </a:ext>
            </a:extLst>
          </p:cNvPr>
          <p:cNvSpPr txBox="1"/>
          <p:nvPr/>
        </p:nvSpPr>
        <p:spPr>
          <a:xfrm>
            <a:off x="572408" y="2572374"/>
            <a:ext cx="18756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Tabular Cube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00F055-E2E2-49CF-B0E2-AF11EE687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460" y="1232217"/>
            <a:ext cx="868135" cy="61419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9A9864EB-DF19-4779-A922-BB2FF8CFBC60}"/>
              </a:ext>
            </a:extLst>
          </p:cNvPr>
          <p:cNvSpPr/>
          <p:nvPr/>
        </p:nvSpPr>
        <p:spPr>
          <a:xfrm>
            <a:off x="2765733" y="947228"/>
            <a:ext cx="1856348" cy="3618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B911E7-8C84-414A-AC8A-F62B39EF0170}"/>
              </a:ext>
            </a:extLst>
          </p:cNvPr>
          <p:cNvSpPr/>
          <p:nvPr/>
        </p:nvSpPr>
        <p:spPr>
          <a:xfrm>
            <a:off x="3100958" y="2055725"/>
            <a:ext cx="1196434" cy="225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8AA46A-DB16-4BCF-BA35-4859E3B7484C}"/>
              </a:ext>
            </a:extLst>
          </p:cNvPr>
          <p:cNvSpPr/>
          <p:nvPr/>
        </p:nvSpPr>
        <p:spPr>
          <a:xfrm>
            <a:off x="3100958" y="2680096"/>
            <a:ext cx="1196434" cy="225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83C322D-6DF9-4079-A2DE-493AA57AA52E}"/>
              </a:ext>
            </a:extLst>
          </p:cNvPr>
          <p:cNvSpPr/>
          <p:nvPr/>
        </p:nvSpPr>
        <p:spPr>
          <a:xfrm>
            <a:off x="3095690" y="3381710"/>
            <a:ext cx="1196434" cy="225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D7E92A-97CC-42DE-BA57-E53EFBB6BE6D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 flipH="1">
            <a:off x="3693907" y="2905113"/>
            <a:ext cx="5268" cy="476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7B8EFF-BBFB-4783-A9C3-84943E8C829F}"/>
              </a:ext>
            </a:extLst>
          </p:cNvPr>
          <p:cNvCxnSpPr>
            <a:stCxn id="32" idx="2"/>
            <a:endCxn id="95" idx="0"/>
          </p:cNvCxnSpPr>
          <p:nvPr/>
        </p:nvCxnSpPr>
        <p:spPr>
          <a:xfrm>
            <a:off x="3699175" y="2280742"/>
            <a:ext cx="0" cy="399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380B184-8599-4B5D-A09D-705AB516B696}"/>
              </a:ext>
            </a:extLst>
          </p:cNvPr>
          <p:cNvSpPr txBox="1"/>
          <p:nvPr/>
        </p:nvSpPr>
        <p:spPr>
          <a:xfrm rot="16200000">
            <a:off x="3674955" y="1388188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Power BI</a:t>
            </a:r>
          </a:p>
        </p:txBody>
      </p:sp>
      <p:pic>
        <p:nvPicPr>
          <p:cNvPr id="2060" name="Picture 12" descr="Image result for user icon">
            <a:extLst>
              <a:ext uri="{FF2B5EF4-FFF2-40B4-BE49-F238E27FC236}">
                <a16:creationId xmlns:a16="http://schemas.microsoft.com/office/drawing/2014/main" id="{82360C70-D1C1-45C0-A93B-4ECC0193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01249" y="3628733"/>
            <a:ext cx="172571" cy="1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1FCFD2-CAC7-4EED-984E-D3B5B4176882}"/>
              </a:ext>
            </a:extLst>
          </p:cNvPr>
          <p:cNvSpPr txBox="1"/>
          <p:nvPr/>
        </p:nvSpPr>
        <p:spPr>
          <a:xfrm>
            <a:off x="4029379" y="3622595"/>
            <a:ext cx="3097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RLS</a:t>
            </a:r>
          </a:p>
        </p:txBody>
      </p:sp>
      <p:pic>
        <p:nvPicPr>
          <p:cNvPr id="109" name="Picture 12" descr="Image result for user icon">
            <a:extLst>
              <a:ext uri="{FF2B5EF4-FFF2-40B4-BE49-F238E27FC236}">
                <a16:creationId xmlns:a16="http://schemas.microsoft.com/office/drawing/2014/main" id="{ACFDFECD-B642-4146-975C-8B8B1420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8882496" y="4589086"/>
            <a:ext cx="208085" cy="2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9E04FE-9647-4DA1-B4DF-9629FD68E1EC}"/>
              </a:ext>
            </a:extLst>
          </p:cNvPr>
          <p:cNvCxnSpPr>
            <a:cxnSpLocks/>
          </p:cNvCxnSpPr>
          <p:nvPr/>
        </p:nvCxnSpPr>
        <p:spPr>
          <a:xfrm flipH="1">
            <a:off x="4618735" y="1533411"/>
            <a:ext cx="51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70737765-0D74-4B23-B272-7BEA37488D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1188" y="2652542"/>
            <a:ext cx="3975643" cy="1913437"/>
          </a:xfrm>
          <a:prstGeom prst="rect">
            <a:avLst/>
          </a:prstGeom>
        </p:spPr>
      </p:pic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BF11C52B-6EFF-4147-A322-A3BA5A058044}"/>
              </a:ext>
            </a:extLst>
          </p:cNvPr>
          <p:cNvCxnSpPr>
            <a:cxnSpLocks/>
            <a:stCxn id="2051" idx="0"/>
            <a:endCxn id="71" idx="2"/>
          </p:cNvCxnSpPr>
          <p:nvPr/>
        </p:nvCxnSpPr>
        <p:spPr>
          <a:xfrm flipH="1" flipV="1">
            <a:off x="7078698" y="2108364"/>
            <a:ext cx="10312" cy="54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8" descr="Related image">
            <a:extLst>
              <a:ext uri="{FF2B5EF4-FFF2-40B4-BE49-F238E27FC236}">
                <a16:creationId xmlns:a16="http://schemas.microsoft.com/office/drawing/2014/main" id="{C6B4DE30-BB22-4B53-8F58-4000655A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6511" y="204547"/>
            <a:ext cx="284923" cy="2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A24AF08-06E2-48F2-9313-E60B5702464D}"/>
              </a:ext>
            </a:extLst>
          </p:cNvPr>
          <p:cNvSpPr txBox="1"/>
          <p:nvPr/>
        </p:nvSpPr>
        <p:spPr>
          <a:xfrm>
            <a:off x="264690" y="4797172"/>
            <a:ext cx="73357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/>
              <a:t>Technology stack :</a:t>
            </a:r>
            <a:r>
              <a:rPr lang="en-US" sz="800" dirty="0"/>
              <a:t> ASP.NET MVC, C#.NET, Azure AD, Azure App Service, Azure DevOps, Application Insights, Power BI Cloud</a:t>
            </a:r>
          </a:p>
        </p:txBody>
      </p:sp>
    </p:spTree>
    <p:extLst>
      <p:ext uri="{BB962C8B-B14F-4D97-AF65-F5344CB8AC3E}">
        <p14:creationId xmlns:p14="http://schemas.microsoft.com/office/powerpoint/2010/main" val="183706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6D7AFD-A59D-4927-BC16-40F406754175}"/>
              </a:ext>
            </a:extLst>
          </p:cNvPr>
          <p:cNvSpPr/>
          <p:nvPr/>
        </p:nvSpPr>
        <p:spPr>
          <a:xfrm>
            <a:off x="410218" y="868814"/>
            <a:ext cx="8116874" cy="382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2904843" y="4914948"/>
            <a:ext cx="3334314" cy="18153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511A39-9384-4EE9-8E9D-174DA8ACA0EE}"/>
              </a:ext>
            </a:extLst>
          </p:cNvPr>
          <p:cNvSpPr txBox="1"/>
          <p:nvPr/>
        </p:nvSpPr>
        <p:spPr>
          <a:xfrm>
            <a:off x="679622" y="348352"/>
            <a:ext cx="8390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 Light" panose="02000000000000000000" pitchFamily="2" charset="0"/>
              </a:rPr>
              <a:t>Applications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/>
              <a:pPr algn="ctr">
                <a:buSzPct val="25000"/>
              </a:pPr>
              <a:t>5</a:t>
            </a:fld>
            <a:endParaRPr lang="en-US" sz="600" dirty="0"/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3CB4A-53B5-4AC8-9B33-AC5D19E987A0}"/>
              </a:ext>
            </a:extLst>
          </p:cNvPr>
          <p:cNvSpPr txBox="1"/>
          <p:nvPr/>
        </p:nvSpPr>
        <p:spPr>
          <a:xfrm>
            <a:off x="1548461" y="1531948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B07F-54EC-4440-8402-894E02EBA5C3}"/>
              </a:ext>
            </a:extLst>
          </p:cNvPr>
          <p:cNvSpPr txBox="1"/>
          <p:nvPr/>
        </p:nvSpPr>
        <p:spPr>
          <a:xfrm>
            <a:off x="1744816" y="1788273"/>
            <a:ext cx="607188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latin typeface="+mj-lt"/>
              </a:rPr>
              <a:t>Psyon POC Portal : 	</a:t>
            </a:r>
            <a:r>
              <a:rPr lang="en-US" sz="1200" dirty="0">
                <a:latin typeface="+mj-lt"/>
                <a:hlinkClick r:id="rId3"/>
              </a:rPr>
              <a:t>https://psyon-power-bi-portal.azurewebsites.net</a:t>
            </a:r>
            <a:r>
              <a:rPr lang="en-US" sz="1200" dirty="0">
                <a:latin typeface="+mj-lt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+mj-lt"/>
              </a:rPr>
              <a:t>Accelerator Portal URL: 	</a:t>
            </a:r>
            <a:r>
              <a:rPr lang="en-US" sz="1200" dirty="0">
                <a:hlinkClick r:id="rId4"/>
              </a:rPr>
              <a:t>https://accelerator.hyperiongrp.com</a:t>
            </a:r>
            <a:endParaRPr lang="en-US" sz="1200" dirty="0"/>
          </a:p>
          <a:p>
            <a:pPr>
              <a:lnSpc>
                <a:spcPct val="200000"/>
              </a:lnSpc>
            </a:pPr>
            <a:r>
              <a:rPr lang="en-US" sz="1200" dirty="0">
                <a:latin typeface="+mj-lt"/>
              </a:rPr>
              <a:t>Howden UK URL :         	</a:t>
            </a:r>
            <a:r>
              <a:rPr lang="en-US" sz="1200" dirty="0">
                <a:hlinkClick r:id="rId5"/>
              </a:rPr>
              <a:t>https://accelerator.hukdashboards.hyperiongrp.com/login</a:t>
            </a:r>
            <a:endParaRPr lang="en-US" sz="1200" dirty="0">
              <a:latin typeface="+mj-lt"/>
            </a:endParaRPr>
          </a:p>
        </p:txBody>
      </p:sp>
      <p:pic>
        <p:nvPicPr>
          <p:cNvPr id="12" name="Picture 2" descr="Image result for psyon">
            <a:extLst>
              <a:ext uri="{FF2B5EF4-FFF2-40B4-BE49-F238E27FC236}">
                <a16:creationId xmlns:a16="http://schemas.microsoft.com/office/drawing/2014/main" id="{F39E687B-0E11-4781-822A-AD2237D7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57" y="-3468"/>
            <a:ext cx="1293035" cy="7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emo icon">
            <a:extLst>
              <a:ext uri="{FF2B5EF4-FFF2-40B4-BE49-F238E27FC236}">
                <a16:creationId xmlns:a16="http://schemas.microsoft.com/office/drawing/2014/main" id="{B01E5BA6-292C-4370-9679-721E5CB1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1" y="404629"/>
            <a:ext cx="265651" cy="26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36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syon">
            <a:extLst>
              <a:ext uri="{FF2B5EF4-FFF2-40B4-BE49-F238E27FC236}">
                <a16:creationId xmlns:a16="http://schemas.microsoft.com/office/drawing/2014/main" id="{F39E687B-0E11-4781-822A-AD2237D7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587375"/>
            <a:ext cx="3968749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thank you">
            <a:extLst>
              <a:ext uri="{FF2B5EF4-FFF2-40B4-BE49-F238E27FC236}">
                <a16:creationId xmlns:a16="http://schemas.microsoft.com/office/drawing/2014/main" id="{623D6C48-FA4F-4389-A6F2-7E9CCEC74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648" y="1609327"/>
            <a:ext cx="3968751" cy="192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confidential. Copyright (C) 2019, Pramati Technologies Pvt Ltd.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buSzPct val="25000"/>
            </a:pPr>
            <a:fld id="{00000000-1234-1234-1234-12341234123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SzPct val="25000"/>
              </a:pPr>
              <a:t>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343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9E9FE6-A599-4495-BD30-14420FEBBE76}"/>
              </a:ext>
            </a:extLst>
          </p:cNvPr>
          <p:cNvSpPr/>
          <p:nvPr/>
        </p:nvSpPr>
        <p:spPr>
          <a:xfrm>
            <a:off x="2504224" y="-1427151"/>
            <a:ext cx="6206569" cy="55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0CAF0F38-CA7F-4AFD-A23A-4C7C60EBA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0901"/>
          <a:stretch/>
        </p:blipFill>
        <p:spPr>
          <a:xfrm>
            <a:off x="0" y="870503"/>
            <a:ext cx="9138215" cy="4272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1AB5A-910D-462D-BC24-9D2908A2100C}"/>
              </a:ext>
            </a:extLst>
          </p:cNvPr>
          <p:cNvSpPr/>
          <p:nvPr/>
        </p:nvSpPr>
        <p:spPr>
          <a:xfrm>
            <a:off x="-5786" y="799489"/>
            <a:ext cx="9144001" cy="4272997"/>
          </a:xfrm>
          <a:prstGeom prst="rect">
            <a:avLst/>
          </a:prstGeom>
          <a:solidFill>
            <a:srgbClr val="166D9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1261040" y="2203735"/>
            <a:ext cx="6621920" cy="868063"/>
          </a:xfrm>
          <a:prstGeom prst="rect">
            <a:avLst/>
          </a:prstGeom>
          <a:noFill/>
          <a:ln>
            <a:noFill/>
          </a:ln>
        </p:spPr>
        <p:txBody>
          <a:bodyPr vert="horz" lIns="91395" tIns="45685" rIns="91395" bIns="45685" rtlCol="0" anchor="ctr" anchorCtr="0">
            <a:noAutofit/>
          </a:bodyPr>
          <a:lstStyle/>
          <a:p>
            <a:pPr algn="ctr" defTabSz="685545">
              <a:buClr>
                <a:schemeClr val="lt1"/>
              </a:buClr>
              <a:buSzPct val="25000"/>
            </a:pPr>
            <a:r>
              <a:rPr lang="en-US" sz="3000" dirty="0">
                <a:solidFill>
                  <a:schemeClr val="bg1"/>
                </a:solidFill>
                <a:latin typeface="+mj-lt"/>
                <a:sym typeface="Lato"/>
              </a:rPr>
              <a:t>POC - Screenshots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1508895" y="2881869"/>
            <a:ext cx="61360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2F39A4A-4D4E-4961-A2C0-176A4205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28676"/>
            <a:ext cx="1320980" cy="201198"/>
          </a:xfrm>
          <a:prstGeom prst="rect">
            <a:avLst/>
          </a:prstGeom>
        </p:spPr>
      </p:pic>
      <p:pic>
        <p:nvPicPr>
          <p:cNvPr id="16" name="Picture 2" descr="F:\My Presentations\What should we look at\pramati-logo-only.png">
            <a:extLst>
              <a:ext uri="{FF2B5EF4-FFF2-40B4-BE49-F238E27FC236}">
                <a16:creationId xmlns:a16="http://schemas.microsoft.com/office/drawing/2014/main" id="{ED572866-6203-4E06-BFCE-CA7B725A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293868"/>
            <a:ext cx="1150937" cy="30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C5FC2-2858-4DD7-AED2-7D9FD66096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Private and confidential. Copyright (C) 2019, Pramati Technologies Pvt Ltd. All rights reserved.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B1B481-F29D-4AA5-B02D-18B15A4ED6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600" smtClean="0">
                <a:solidFill>
                  <a:schemeClr val="bg1"/>
                </a:solidFill>
              </a:rPr>
              <a:pPr algn="ctr">
                <a:buSzPct val="25000"/>
              </a:pPr>
              <a:t>7</a:t>
            </a:fld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psyon">
            <a:extLst>
              <a:ext uri="{FF2B5EF4-FFF2-40B4-BE49-F238E27FC236}">
                <a16:creationId xmlns:a16="http://schemas.microsoft.com/office/drawing/2014/main" id="{3D5F4789-65A8-453C-9AB4-576B3659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57" y="-3468"/>
            <a:ext cx="1293035" cy="7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43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confidential. Copyright (C) 2019, Pramati Technologies Pvt Ltd.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buSzPct val="25000"/>
            </a:pPr>
            <a:fld id="{00000000-1234-1234-1234-12341234123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SzPct val="25000"/>
              </a:pPr>
              <a:t>8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76532-5494-4393-88EF-35EF97CC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56" y="525740"/>
            <a:ext cx="7064020" cy="4241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15B5A4-1BE4-4E86-AEC0-C95639F9C67E}"/>
              </a:ext>
            </a:extLst>
          </p:cNvPr>
          <p:cNvSpPr txBox="1"/>
          <p:nvPr/>
        </p:nvSpPr>
        <p:spPr>
          <a:xfrm>
            <a:off x="257690" y="9800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92876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D220B-B123-4F6C-9390-A7738081230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confidential. Copyright (C) 2019, Pramati Technologies Pvt Ltd.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BA3C-F24C-4980-8807-2712C15338C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buSzPct val="25000"/>
            </a:pPr>
            <a:fld id="{00000000-1234-1234-1234-12341234123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SzPct val="25000"/>
              </a:pPr>
              <a:t>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utoShape 4" descr="Image result for sharepoint icon">
            <a:extLst>
              <a:ext uri="{FF2B5EF4-FFF2-40B4-BE49-F238E27FC236}">
                <a16:creationId xmlns:a16="http://schemas.microsoft.com/office/drawing/2014/main" id="{F9EDF303-B20B-4667-BB7F-EFA8522D3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4169" y="3153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1" name="AutoShape 6" descr="Image result for sharepoint icon">
            <a:extLst>
              <a:ext uri="{FF2B5EF4-FFF2-40B4-BE49-F238E27FC236}">
                <a16:creationId xmlns:a16="http://schemas.microsoft.com/office/drawing/2014/main" id="{401F5D25-CE26-4E43-97C6-4CB460DAC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129" y="28050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en-US" sz="11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226A3-6DE7-4BC0-98D9-3A9CD52B90A4}"/>
              </a:ext>
            </a:extLst>
          </p:cNvPr>
          <p:cNvSpPr txBox="1"/>
          <p:nvPr/>
        </p:nvSpPr>
        <p:spPr>
          <a:xfrm>
            <a:off x="3365866" y="1531948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33DBC-8F8E-42B1-9E17-C59D997A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152" y="556890"/>
            <a:ext cx="6968109" cy="4210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66681A-E9CD-4B05-BE51-77D09477FB5E}"/>
              </a:ext>
            </a:extLst>
          </p:cNvPr>
          <p:cNvSpPr txBox="1"/>
          <p:nvPr/>
        </p:nvSpPr>
        <p:spPr>
          <a:xfrm>
            <a:off x="257690" y="98007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User1</a:t>
            </a:r>
          </a:p>
        </p:txBody>
      </p:sp>
    </p:spTree>
    <p:extLst>
      <p:ext uri="{BB962C8B-B14F-4D97-AF65-F5344CB8AC3E}">
        <p14:creationId xmlns:p14="http://schemas.microsoft.com/office/powerpoint/2010/main" val="94531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EE05EFBB6BA489E6CE5138D208C70" ma:contentTypeVersion="4" ma:contentTypeDescription="Create a new document." ma:contentTypeScope="" ma:versionID="62824b94234cb0b965b3f9a600cd5313">
  <xsd:schema xmlns:xsd="http://www.w3.org/2001/XMLSchema" xmlns:xs="http://www.w3.org/2001/XMLSchema" xmlns:p="http://schemas.microsoft.com/office/2006/metadata/properties" xmlns:ns2="2d1c7e27-e5f4-4490-9b28-eb392ebebf6c" xmlns:ns3="8aec8d0b-1783-4e6c-a668-0aa8c83c5ea5" targetNamespace="http://schemas.microsoft.com/office/2006/metadata/properties" ma:root="true" ma:fieldsID="b5ba86d7639f0ee44f7b6b46a2ec9535" ns2:_="" ns3:_="">
    <xsd:import namespace="2d1c7e27-e5f4-4490-9b28-eb392ebebf6c"/>
    <xsd:import namespace="8aec8d0b-1783-4e6c-a668-0aa8c83c5e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c7e27-e5f4-4490-9b28-eb392ebeb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ec8d0b-1783-4e6c-a668-0aa8c83c5e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D4E98B-AF7D-48C1-AAA9-A3CFC90E8CA4}"/>
</file>

<file path=customXml/itemProps2.xml><?xml version="1.0" encoding="utf-8"?>
<ds:datastoreItem xmlns:ds="http://schemas.openxmlformats.org/officeDocument/2006/customXml" ds:itemID="{8C99616B-B2F2-44BE-8CC4-F4DC69D1B704}"/>
</file>

<file path=customXml/itemProps3.xml><?xml version="1.0" encoding="utf-8"?>
<ds:datastoreItem xmlns:ds="http://schemas.openxmlformats.org/officeDocument/2006/customXml" ds:itemID="{B811BCA3-BE2E-4755-8B07-4EBACF78C154}"/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363</Words>
  <Application>Microsoft Office PowerPoint</Application>
  <PresentationFormat>On-screen Show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Roboto Light</vt:lpstr>
      <vt:lpstr>Ultra</vt:lpstr>
      <vt:lpstr>Office Theme</vt:lpstr>
      <vt:lpstr>Demo of BI Portal for Psyon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POC - Screenshots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PSYON – POWER BI PORTAL</dc:title>
  <dc:creator>Ashok Nalam</dc:creator>
  <cp:lastModifiedBy>Ashok Nalam</cp:lastModifiedBy>
  <cp:revision>18</cp:revision>
  <dcterms:created xsi:type="dcterms:W3CDTF">2019-08-07T09:10:47Z</dcterms:created>
  <dcterms:modified xsi:type="dcterms:W3CDTF">2019-08-08T12:28:06Z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0x010100055EE05EFBB6BA489E6CE5138D208C70</vt:lpwstr>
  </property>
</Properties>
</file>